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8" r:id="rId4"/>
    <p:sldId id="267" r:id="rId5"/>
    <p:sldId id="269" r:id="rId6"/>
    <p:sldId id="270" r:id="rId7"/>
    <p:sldId id="273" r:id="rId8"/>
    <p:sldId id="272" r:id="rId9"/>
    <p:sldId id="274" r:id="rId10"/>
    <p:sldId id="271" r:id="rId11"/>
    <p:sldId id="275" r:id="rId12"/>
    <p:sldId id="278" r:id="rId13"/>
    <p:sldId id="276" r:id="rId14"/>
    <p:sldId id="277" r:id="rId15"/>
    <p:sldId id="283" r:id="rId16"/>
    <p:sldId id="279" r:id="rId17"/>
    <p:sldId id="280" r:id="rId18"/>
    <p:sldId id="282" r:id="rId19"/>
    <p:sldId id="281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3617" autoAdjust="0"/>
  </p:normalViewPr>
  <p:slideViewPr>
    <p:cSldViewPr>
      <p:cViewPr varScale="1">
        <p:scale>
          <a:sx n="95" d="100"/>
          <a:sy n="9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CA7AFA-3DCA-4B01-BBDD-0D4682881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FA68-D5BF-428D-A327-C88BA41C3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D43D9-2916-45EE-9C64-3408B7A27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3753D-4FB8-4B1E-9AAC-A94A31CBF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6A2C-3D72-4F38-8F82-0764B7548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ADD5A-4BAB-48B3-AA77-83C82B3A1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F9B7-3E2F-4B7D-A0D2-6CF9AE796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7875-C898-45F1-B9CA-CB400F62A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22A5-8253-4EFC-8977-A8565307C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B0D6-0546-44C3-B66E-6ADA87820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8BAF-CF72-4804-92B6-5C58D7B9E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8E7AC7D4-6561-4151-A578-0E56BD4292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9144000" cy="3000396"/>
          </a:xfrm>
        </p:spPr>
        <p:txBody>
          <a:bodyPr/>
          <a:lstStyle/>
          <a:p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Застосування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і</a:t>
            </a:r>
            <a:r>
              <a:rPr lang="uk-UA" b="1" dirty="0" smtClean="0">
                <a:latin typeface="Microsoft Sans Serif" pitchFamily="34" charset="0"/>
                <a:cs typeface="Microsoft Sans Serif" pitchFamily="34" charset="0"/>
              </a:rPr>
              <a:t>н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новаційних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технологій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при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викладанні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математики для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підвищення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ефективності</a:t>
            </a:r>
            <a:r>
              <a:rPr lang="ru-RU" b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b="1" dirty="0" err="1" smtClean="0">
                <a:latin typeface="Microsoft Sans Serif" pitchFamily="34" charset="0"/>
                <a:cs typeface="Microsoft Sans Serif" pitchFamily="34" charset="0"/>
              </a:rPr>
              <a:t>навчання</a:t>
            </a:r>
            <a:endParaRPr lang="en-US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 rot="10800000" flipV="1">
            <a:off x="3286116" y="4662494"/>
            <a:ext cx="5857884" cy="1981216"/>
          </a:xfrm>
        </p:spPr>
        <p:txBody>
          <a:bodyPr/>
          <a:lstStyle/>
          <a:p>
            <a:pPr algn="l"/>
            <a:r>
              <a:rPr lang="uk-UA" altLang="ru-RU" dirty="0" smtClean="0">
                <a:latin typeface="Microsoft Sans Serif" pitchFamily="34" charset="0"/>
                <a:cs typeface="Microsoft Sans Serif" pitchFamily="34" charset="0"/>
              </a:rPr>
              <a:t>вчитель математики </a:t>
            </a:r>
          </a:p>
          <a:p>
            <a:pPr algn="l"/>
            <a:r>
              <a:rPr lang="uk-UA" altLang="ru-RU" dirty="0" smtClean="0">
                <a:latin typeface="Microsoft Sans Serif" pitchFamily="34" charset="0"/>
                <a:cs typeface="Microsoft Sans Serif" pitchFamily="34" charset="0"/>
              </a:rPr>
              <a:t>ліцею «</a:t>
            </a:r>
            <a:r>
              <a:rPr lang="uk-UA" altLang="ru-RU" dirty="0" err="1" smtClean="0">
                <a:latin typeface="Microsoft Sans Serif" pitchFamily="34" charset="0"/>
                <a:cs typeface="Microsoft Sans Serif" pitchFamily="34" charset="0"/>
              </a:rPr>
              <a:t>Універсум</a:t>
            </a:r>
            <a:r>
              <a:rPr lang="uk-UA" altLang="ru-RU" dirty="0" smtClean="0">
                <a:latin typeface="Microsoft Sans Serif" pitchFamily="34" charset="0"/>
                <a:cs typeface="Microsoft Sans Serif" pitchFamily="34" charset="0"/>
              </a:rPr>
              <a:t>»</a:t>
            </a:r>
          </a:p>
          <a:p>
            <a:pPr algn="l"/>
            <a:r>
              <a:rPr lang="uk-UA" altLang="ru-RU" dirty="0" smtClean="0">
                <a:latin typeface="Microsoft Sans Serif" pitchFamily="34" charset="0"/>
                <a:cs typeface="Microsoft Sans Serif" pitchFamily="34" charset="0"/>
              </a:rPr>
              <a:t>Шевченківського району </a:t>
            </a:r>
            <a:r>
              <a:rPr lang="uk-UA" altLang="ru-RU" dirty="0" err="1" smtClean="0">
                <a:latin typeface="Microsoft Sans Serif" pitchFamily="34" charset="0"/>
                <a:cs typeface="Microsoft Sans Serif" pitchFamily="34" charset="0"/>
              </a:rPr>
              <a:t>м.Києва</a:t>
            </a:r>
            <a:endParaRPr lang="uk-UA" altLang="ru-RU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l"/>
            <a:r>
              <a:rPr lang="uk-UA" altLang="ru-RU" dirty="0" smtClean="0">
                <a:latin typeface="Microsoft Sans Serif" pitchFamily="34" charset="0"/>
                <a:cs typeface="Microsoft Sans Serif" pitchFamily="34" charset="0"/>
              </a:rPr>
              <a:t>Науменко Ольга Борисівна</a:t>
            </a:r>
            <a:endParaRPr lang="ru-RU" altLang="ru-RU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Дискове сховище – позакласна робота</a:t>
            </a:r>
            <a:endParaRPr lang="uk-UA" dirty="0"/>
          </a:p>
        </p:txBody>
      </p:sp>
      <p:pic>
        <p:nvPicPr>
          <p:cNvPr id="7170" name="Picture 2" descr="C:\Users\Ольга\Desktop\Портф\Мат ігр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7724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«Віртуальні класи» в </a:t>
            </a:r>
            <a:r>
              <a:rPr lang="en-US" dirty="0" err="1" smtClean="0"/>
              <a:t>Classrooom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8194" name="Picture 2" descr="C:\Users\Ольга\Desktop\Портф\Клас ру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07249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«Віртуальні класи» в </a:t>
            </a:r>
            <a:r>
              <a:rPr lang="en-US" dirty="0" err="1" smtClean="0"/>
              <a:t>Classrooom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9218" name="Picture 2" descr="C:\Users\Ольга\Desktop\Портф\Довідник плані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12959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Дистанційне навчання – </a:t>
            </a:r>
            <a:r>
              <a:rPr lang="en-US" dirty="0" smtClean="0"/>
              <a:t>uztest.ru</a:t>
            </a:r>
            <a:endParaRPr lang="uk-UA" dirty="0"/>
          </a:p>
        </p:txBody>
      </p:sp>
      <p:pic>
        <p:nvPicPr>
          <p:cNvPr id="10242" name="Picture 2" descr="C:\Users\Ольга\Desktop\Портф\uztest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77240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smtClean="0"/>
              <a:t>uztest.ru – </a:t>
            </a:r>
            <a:r>
              <a:rPr lang="ru-RU" dirty="0" smtClean="0"/>
              <a:t> </a:t>
            </a:r>
            <a:r>
              <a:rPr lang="uk-UA" dirty="0" smtClean="0"/>
              <a:t>індивідуальна робота з учнями</a:t>
            </a:r>
            <a:endParaRPr lang="uk-UA" dirty="0"/>
          </a:p>
        </p:txBody>
      </p:sp>
      <p:pic>
        <p:nvPicPr>
          <p:cNvPr id="11266" name="Picture 2" descr="C:\Users\Ольга\Desktop\Портф\uztest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77724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smtClean="0"/>
              <a:t>uztest.ru</a:t>
            </a:r>
            <a:r>
              <a:rPr lang="uk-UA" dirty="0" smtClean="0"/>
              <a:t> – контроль знань учнів</a:t>
            </a:r>
            <a:endParaRPr lang="uk-UA" dirty="0"/>
          </a:p>
        </p:txBody>
      </p:sp>
      <p:pic>
        <p:nvPicPr>
          <p:cNvPr id="13314" name="Picture 2" descr="C:\Users\Ольга\Desktop\Портф\uztest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05815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dirty="0" smtClean="0"/>
              <a:t>uztest.ru</a:t>
            </a:r>
            <a:r>
              <a:rPr lang="uk-UA" dirty="0" smtClean="0"/>
              <a:t> – класні журнали</a:t>
            </a:r>
            <a:endParaRPr lang="uk-UA" dirty="0"/>
          </a:p>
        </p:txBody>
      </p:sp>
      <p:pic>
        <p:nvPicPr>
          <p:cNvPr id="12290" name="Picture 2" descr="C:\Users\Ольга\Desktop\Портф\uztest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772400" cy="42961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dirty="0" err="1" smtClean="0"/>
              <a:t>Matific</a:t>
            </a:r>
            <a:r>
              <a:rPr lang="en-US" dirty="0" smtClean="0"/>
              <a:t> – </a:t>
            </a:r>
            <a:r>
              <a:rPr lang="uk-UA" dirty="0" smtClean="0"/>
              <a:t>світові </a:t>
            </a:r>
            <a:r>
              <a:rPr lang="uk-UA" dirty="0" err="1" smtClean="0"/>
              <a:t>іноваційні</a:t>
            </a:r>
            <a:r>
              <a:rPr lang="uk-UA" dirty="0" smtClean="0"/>
              <a:t> технології</a:t>
            </a:r>
            <a:endParaRPr lang="uk-UA" dirty="0"/>
          </a:p>
        </p:txBody>
      </p:sp>
      <p:pic>
        <p:nvPicPr>
          <p:cNvPr id="14338" name="Picture 2" descr="C:\Users\Ольга\Desktop\Портф\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777240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/>
          <a:lstStyle/>
          <a:p>
            <a:r>
              <a:rPr lang="en-US" dirty="0" err="1" smtClean="0"/>
              <a:t>Matific</a:t>
            </a:r>
            <a:r>
              <a:rPr lang="uk-UA" dirty="0" smtClean="0"/>
              <a:t> – система навчальних ігор та індивідуальних завдань</a:t>
            </a:r>
            <a:endParaRPr lang="uk-UA" dirty="0"/>
          </a:p>
        </p:txBody>
      </p:sp>
      <p:pic>
        <p:nvPicPr>
          <p:cNvPr id="15362" name="Picture 2" descr="C:\Users\Ольга\Desktop\Портф\matf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4422"/>
            <a:ext cx="7772400" cy="50006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Matific</a:t>
            </a:r>
            <a:r>
              <a:rPr lang="uk-UA" dirty="0" smtClean="0"/>
              <a:t> – вчитися це класно!</a:t>
            </a:r>
            <a:endParaRPr lang="uk-UA" dirty="0"/>
          </a:p>
        </p:txBody>
      </p:sp>
      <p:pic>
        <p:nvPicPr>
          <p:cNvPr id="16386" name="Picture 2" descr="C:\Users\Ольга\Desktop\Портф\mat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5063036" cy="3728689"/>
          </a:xfrm>
          <a:prstGeom prst="rect">
            <a:avLst/>
          </a:prstGeom>
          <a:noFill/>
        </p:spPr>
      </p:pic>
      <p:pic>
        <p:nvPicPr>
          <p:cNvPr id="16387" name="Picture 3" descr="C:\Users\Ольга\Desktop\Для РУО\pouring_ridd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514350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9144000" cy="533400"/>
          </a:xfrm>
        </p:spPr>
        <p:txBody>
          <a:bodyPr/>
          <a:lstStyle/>
          <a:p>
            <a:r>
              <a:rPr lang="uk-UA" dirty="0" smtClean="0"/>
              <a:t>Використання </a:t>
            </a:r>
            <a:r>
              <a:rPr lang="uk-UA" dirty="0" smtClean="0"/>
              <a:t>інноваційних </a:t>
            </a:r>
            <a:r>
              <a:rPr lang="uk-UA" dirty="0" smtClean="0"/>
              <a:t>технологій відкриває можливості для: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428736"/>
            <a:ext cx="7072362" cy="478634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•    підвищення мотивації навчання;</a:t>
            </a:r>
            <a:br>
              <a:rPr lang="uk-UA" dirty="0" smtClean="0"/>
            </a:br>
            <a:r>
              <a:rPr lang="uk-UA" dirty="0" smtClean="0"/>
              <a:t>•    індивідуальної активності;</a:t>
            </a:r>
            <a:br>
              <a:rPr lang="uk-UA" dirty="0" smtClean="0"/>
            </a:br>
            <a:r>
              <a:rPr lang="uk-UA" dirty="0" smtClean="0"/>
              <a:t>•    направленість на особистість учня;</a:t>
            </a:r>
            <a:br>
              <a:rPr lang="uk-UA" dirty="0" smtClean="0"/>
            </a:br>
            <a:r>
              <a:rPr lang="uk-UA" dirty="0" smtClean="0"/>
              <a:t>•    формування інформаційної компетенції;</a:t>
            </a:r>
            <a:br>
              <a:rPr lang="uk-UA" dirty="0" smtClean="0"/>
            </a:br>
            <a:r>
              <a:rPr lang="uk-UA" dirty="0" smtClean="0"/>
              <a:t>•    свобода творчості;</a:t>
            </a:r>
            <a:br>
              <a:rPr lang="uk-UA" dirty="0" smtClean="0"/>
            </a:br>
            <a:r>
              <a:rPr lang="uk-UA" dirty="0" smtClean="0"/>
              <a:t>•    </a:t>
            </a:r>
            <a:r>
              <a:rPr lang="uk-UA" dirty="0" err="1" smtClean="0"/>
              <a:t>інтерактивність</a:t>
            </a:r>
            <a:r>
              <a:rPr lang="uk-UA" dirty="0" smtClean="0"/>
              <a:t> навчання.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5860"/>
            <a:ext cx="9144000" cy="2143140"/>
          </a:xfrm>
        </p:spPr>
        <p:txBody>
          <a:bodyPr/>
          <a:lstStyle/>
          <a:p>
            <a:r>
              <a:rPr lang="uk-UA" dirty="0" smtClean="0"/>
              <a:t>Щоб діти любили твій предмет, спочатку вони повинні полюбити вчителя, а вчитель  - дітей !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57694"/>
            <a:ext cx="9144000" cy="661990"/>
          </a:xfrm>
        </p:spPr>
        <p:txBody>
          <a:bodyPr/>
          <a:lstStyle/>
          <a:p>
            <a:r>
              <a:rPr lang="uk-UA" dirty="0" err="1" smtClean="0"/>
              <a:t>м.Київ</a:t>
            </a:r>
            <a:r>
              <a:rPr lang="uk-UA" dirty="0" smtClean="0"/>
              <a:t>  </a:t>
            </a:r>
          </a:p>
          <a:p>
            <a:r>
              <a:rPr lang="uk-UA" dirty="0" smtClean="0"/>
              <a:t>2016 р.</a:t>
            </a:r>
            <a:endParaRPr lang="en-US" dirty="0"/>
          </a:p>
        </p:txBody>
      </p:sp>
      <p:pic>
        <p:nvPicPr>
          <p:cNvPr id="19680" name="Picture 224" descr="Z:\newtek\_backgrounds_1.02\Tim\powerpoint templates\101-120\cloud_skipper\cloud_skipper_p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5218113"/>
            <a:ext cx="2008187" cy="1506537"/>
          </a:xfrm>
          <a:prstGeom prst="rect">
            <a:avLst/>
          </a:prstGeom>
          <a:noFill/>
        </p:spPr>
      </p:pic>
      <p:pic>
        <p:nvPicPr>
          <p:cNvPr id="19681" name="Picture 225" descr="Z:\newtek\_backgrounds_1.02\Tim\powerpoint templates\101-120\cloud_skipper\cloud_skipper_q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18113"/>
            <a:ext cx="2008188" cy="1506537"/>
          </a:xfrm>
          <a:prstGeom prst="rect">
            <a:avLst/>
          </a:prstGeom>
          <a:noFill/>
        </p:spPr>
      </p:pic>
      <p:pic>
        <p:nvPicPr>
          <p:cNvPr id="19682" name="Picture 226" descr="Z:\newtek\_backgrounds_1.02\Tim\powerpoint templates\101-120\cloud_skipper\cloud_skipper_s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5218113"/>
            <a:ext cx="2009775" cy="1506537"/>
          </a:xfrm>
          <a:prstGeom prst="rect">
            <a:avLst/>
          </a:prstGeom>
          <a:noFill/>
        </p:spPr>
      </p:pic>
      <p:pic>
        <p:nvPicPr>
          <p:cNvPr id="19683" name="Picture 227" descr="Z:\newtek\_backgrounds_1.02\Tim\powerpoint templates\101-120\cloud_skipper\cloud_skipper_t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5218113"/>
            <a:ext cx="2009775" cy="15065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56"/>
            <a:ext cx="9144000" cy="609600"/>
          </a:xfrm>
        </p:spPr>
        <p:txBody>
          <a:bodyPr/>
          <a:lstStyle/>
          <a:p>
            <a:r>
              <a:rPr lang="uk-UA" dirty="0" smtClean="0"/>
              <a:t>Хмарні обчислення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00174"/>
            <a:ext cx="9144000" cy="350046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"</a:t>
            </a:r>
            <a:r>
              <a:rPr lang="ru-RU" dirty="0" err="1" smtClean="0">
                <a:solidFill>
                  <a:schemeClr val="accent2"/>
                </a:solidFill>
              </a:rPr>
              <a:t>хмарні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обчислення</a:t>
            </a:r>
            <a:r>
              <a:rPr lang="ru-RU" dirty="0" smtClean="0">
                <a:solidFill>
                  <a:schemeClr val="accent2"/>
                </a:solidFill>
              </a:rPr>
              <a:t>" </a:t>
            </a:r>
            <a:r>
              <a:rPr lang="ru-RU" dirty="0" err="1" smtClean="0"/>
              <a:t>з'явився</a:t>
            </a:r>
            <a:r>
              <a:rPr lang="ru-RU" dirty="0" smtClean="0"/>
              <a:t> 2008 року.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accent2"/>
                </a:solidFill>
              </a:rPr>
              <a:t>Хмарні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хмарні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технології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інтернет-користувачу</a:t>
            </a:r>
            <a:endParaRPr lang="ru-RU" dirty="0" smtClean="0"/>
          </a:p>
          <a:p>
            <a:pPr marL="273050" indent="-4763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 smtClean="0"/>
              <a:t>як </a:t>
            </a:r>
            <a:r>
              <a:rPr lang="ru-RU" dirty="0" err="1" smtClean="0"/>
              <a:t>онлайн-сервіси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Дискове сховище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7772400" cy="571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2859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274E7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Ольга\Desktop\Портф\Диск пап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9" y="1428736"/>
            <a:ext cx="912504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uk-UA" dirty="0" smtClean="0"/>
              <a:t>Дискове сховище – Матеріали для учнів</a:t>
            </a:r>
            <a:endParaRPr lang="uk-UA" dirty="0"/>
          </a:p>
        </p:txBody>
      </p:sp>
      <p:pic>
        <p:nvPicPr>
          <p:cNvPr id="2050" name="Picture 2" descr="C:\Users\Ольга\Desktop\Портф\Для учні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14393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Дискове сховище – Цікава математика</a:t>
            </a:r>
            <a:endParaRPr lang="uk-UA" dirty="0"/>
          </a:p>
        </p:txBody>
      </p:sp>
      <p:pic>
        <p:nvPicPr>
          <p:cNvPr id="3074" name="Picture 2" descr="C:\Users\Ольга\Desktop\Портф\Головолом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07249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uk-UA" dirty="0" smtClean="0"/>
              <a:t>Дискове сховище – навчальні фільми</a:t>
            </a:r>
            <a:endParaRPr lang="uk-UA" dirty="0"/>
          </a:p>
        </p:txBody>
      </p:sp>
      <p:pic>
        <p:nvPicPr>
          <p:cNvPr id="4098" name="Picture 2" descr="C:\Users\Ольга\Desktop\Портф\Фільм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uk-UA" dirty="0" smtClean="0"/>
              <a:t>Дискове сховище – дистанційне навчання </a:t>
            </a:r>
            <a:endParaRPr lang="uk-UA" dirty="0"/>
          </a:p>
        </p:txBody>
      </p:sp>
      <p:pic>
        <p:nvPicPr>
          <p:cNvPr id="5122" name="Picture 2" descr="C:\Users\Ольга\Desktop\Портф\Тес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uk-UA" dirty="0" smtClean="0"/>
              <a:t>Дискове сховище – навчальні презентації</a:t>
            </a:r>
            <a:endParaRPr lang="uk-UA" dirty="0"/>
          </a:p>
        </p:txBody>
      </p:sp>
      <p:pic>
        <p:nvPicPr>
          <p:cNvPr id="6146" name="Picture 2" descr="C:\Users\Ольга\Desktop\Портф\Презен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7249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119</TotalTime>
  <Words>166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cloud_skipper</vt:lpstr>
      <vt:lpstr>Застосування інноваційних  технологій при викладанні математики для підвищення ефективності навчання</vt:lpstr>
      <vt:lpstr>Використання інноваційних технологій відкриває можливості для:</vt:lpstr>
      <vt:lpstr>Хмарні обчислення</vt:lpstr>
      <vt:lpstr> Дискове сховище  </vt:lpstr>
      <vt:lpstr>Дискове сховище – Матеріали для учнів</vt:lpstr>
      <vt:lpstr>Дискове сховище – Цікава математика</vt:lpstr>
      <vt:lpstr>Дискове сховище – навчальні фільми</vt:lpstr>
      <vt:lpstr>Дискове сховище – дистанційне навчання </vt:lpstr>
      <vt:lpstr>Дискове сховище – навчальні презентації</vt:lpstr>
      <vt:lpstr>Дискове сховище – позакласна робота</vt:lpstr>
      <vt:lpstr>«Віртуальні класи» в Classrooom </vt:lpstr>
      <vt:lpstr>«Віртуальні класи» в Classrooom </vt:lpstr>
      <vt:lpstr>Дистанційне навчання – uztest.ru</vt:lpstr>
      <vt:lpstr>uztest.ru –  індивідуальна робота з учнями</vt:lpstr>
      <vt:lpstr>uztest.ru – контроль знань учнів</vt:lpstr>
      <vt:lpstr>uztest.ru – класні журнали</vt:lpstr>
      <vt:lpstr>Matific – світові іноваційні технології</vt:lpstr>
      <vt:lpstr>Matific – система навчальних ігор та індивідуальних завдань</vt:lpstr>
      <vt:lpstr>Matific – вчитися це класно!</vt:lpstr>
      <vt:lpstr>Щоб діти любили твій предмет, спочатку вони повинні полюбити вчителя, а вчитель  - дітей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Skipper</dc:title>
  <dc:creator>Ольга</dc:creator>
  <cp:lastModifiedBy>Admin</cp:lastModifiedBy>
  <cp:revision>16</cp:revision>
  <dcterms:created xsi:type="dcterms:W3CDTF">2016-03-17T18:40:23Z</dcterms:created>
  <dcterms:modified xsi:type="dcterms:W3CDTF">2016-03-18T13:53:18Z</dcterms:modified>
</cp:coreProperties>
</file>